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7" r:id="rId10"/>
    <p:sldId id="268" r:id="rId11"/>
    <p:sldId id="269" r:id="rId12"/>
    <p:sldId id="270" r:id="rId13"/>
    <p:sldId id="264"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6723-CC5F-244A-9B5B-03890DE499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99F650-9838-2847-80BE-7AA8AD6F7C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6CAEED-C110-E944-B4ED-053F30796BEB}"/>
              </a:ext>
            </a:extLst>
          </p:cNvPr>
          <p:cNvSpPr>
            <a:spLocks noGrp="1"/>
          </p:cNvSpPr>
          <p:nvPr>
            <p:ph type="dt" sz="half" idx="10"/>
          </p:nvPr>
        </p:nvSpPr>
        <p:spPr/>
        <p:txBody>
          <a:bodyPr/>
          <a:lstStyle/>
          <a:p>
            <a:fld id="{E6AF5E2E-9C7A-1844-A0B5-C38BFC2DF720}" type="datetimeFigureOut">
              <a:rPr lang="en-US" smtClean="0"/>
              <a:t>8/30/2020</a:t>
            </a:fld>
            <a:endParaRPr lang="en-US"/>
          </a:p>
        </p:txBody>
      </p:sp>
      <p:sp>
        <p:nvSpPr>
          <p:cNvPr id="5" name="Footer Placeholder 4">
            <a:extLst>
              <a:ext uri="{FF2B5EF4-FFF2-40B4-BE49-F238E27FC236}">
                <a16:creationId xmlns:a16="http://schemas.microsoft.com/office/drawing/2014/main" id="{2E017B8D-BC1E-8E4D-91BA-07F3A071D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896D7-A9AC-1045-BFEB-8F28EDADB551}"/>
              </a:ext>
            </a:extLst>
          </p:cNvPr>
          <p:cNvSpPr>
            <a:spLocks noGrp="1"/>
          </p:cNvSpPr>
          <p:nvPr>
            <p:ph type="sldNum" sz="quarter" idx="12"/>
          </p:nvPr>
        </p:nvSpPr>
        <p:spPr/>
        <p:txBody>
          <a:bodyPr/>
          <a:lstStyle/>
          <a:p>
            <a:fld id="{AD95D18C-7584-4C44-8925-85D39EE47154}" type="slidenum">
              <a:rPr lang="en-US" smtClean="0"/>
              <a:t>‹#›</a:t>
            </a:fld>
            <a:endParaRPr lang="en-US"/>
          </a:p>
        </p:txBody>
      </p:sp>
    </p:spTree>
    <p:extLst>
      <p:ext uri="{BB962C8B-B14F-4D97-AF65-F5344CB8AC3E}">
        <p14:creationId xmlns:p14="http://schemas.microsoft.com/office/powerpoint/2010/main" val="31592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3205-4905-1B44-992F-4EF61D008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739648-203E-3A4B-80CC-0DC98E25F4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49BC8-20D7-924B-A3D1-9B825776A8A9}"/>
              </a:ext>
            </a:extLst>
          </p:cNvPr>
          <p:cNvSpPr>
            <a:spLocks noGrp="1"/>
          </p:cNvSpPr>
          <p:nvPr>
            <p:ph type="dt" sz="half" idx="10"/>
          </p:nvPr>
        </p:nvSpPr>
        <p:spPr/>
        <p:txBody>
          <a:bodyPr/>
          <a:lstStyle/>
          <a:p>
            <a:fld id="{E6AF5E2E-9C7A-1844-A0B5-C38BFC2DF720}" type="datetimeFigureOut">
              <a:rPr lang="en-US" smtClean="0"/>
              <a:t>8/30/2020</a:t>
            </a:fld>
            <a:endParaRPr lang="en-US"/>
          </a:p>
        </p:txBody>
      </p:sp>
      <p:sp>
        <p:nvSpPr>
          <p:cNvPr id="5" name="Footer Placeholder 4">
            <a:extLst>
              <a:ext uri="{FF2B5EF4-FFF2-40B4-BE49-F238E27FC236}">
                <a16:creationId xmlns:a16="http://schemas.microsoft.com/office/drawing/2014/main" id="{95FA545A-2FD4-A54D-AB66-EC0AD03CA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EEA9A-824D-554D-8818-96E7D1FCE1BA}"/>
              </a:ext>
            </a:extLst>
          </p:cNvPr>
          <p:cNvSpPr>
            <a:spLocks noGrp="1"/>
          </p:cNvSpPr>
          <p:nvPr>
            <p:ph type="sldNum" sz="quarter" idx="12"/>
          </p:nvPr>
        </p:nvSpPr>
        <p:spPr/>
        <p:txBody>
          <a:bodyPr/>
          <a:lstStyle/>
          <a:p>
            <a:fld id="{AD95D18C-7584-4C44-8925-85D39EE47154}" type="slidenum">
              <a:rPr lang="en-US" smtClean="0"/>
              <a:t>‹#›</a:t>
            </a:fld>
            <a:endParaRPr lang="en-US"/>
          </a:p>
        </p:txBody>
      </p:sp>
    </p:spTree>
    <p:extLst>
      <p:ext uri="{BB962C8B-B14F-4D97-AF65-F5344CB8AC3E}">
        <p14:creationId xmlns:p14="http://schemas.microsoft.com/office/powerpoint/2010/main" val="226168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C36335-45B9-AF41-AAB5-6AA136C804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D70C5B-B4E0-4541-979F-4E464C3C7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511BC-D1B5-7D41-B32C-5C0826793510}"/>
              </a:ext>
            </a:extLst>
          </p:cNvPr>
          <p:cNvSpPr>
            <a:spLocks noGrp="1"/>
          </p:cNvSpPr>
          <p:nvPr>
            <p:ph type="dt" sz="half" idx="10"/>
          </p:nvPr>
        </p:nvSpPr>
        <p:spPr/>
        <p:txBody>
          <a:bodyPr/>
          <a:lstStyle/>
          <a:p>
            <a:fld id="{E6AF5E2E-9C7A-1844-A0B5-C38BFC2DF720}" type="datetimeFigureOut">
              <a:rPr lang="en-US" smtClean="0"/>
              <a:t>8/30/2020</a:t>
            </a:fld>
            <a:endParaRPr lang="en-US"/>
          </a:p>
        </p:txBody>
      </p:sp>
      <p:sp>
        <p:nvSpPr>
          <p:cNvPr id="5" name="Footer Placeholder 4">
            <a:extLst>
              <a:ext uri="{FF2B5EF4-FFF2-40B4-BE49-F238E27FC236}">
                <a16:creationId xmlns:a16="http://schemas.microsoft.com/office/drawing/2014/main" id="{13BC7767-6A6A-8E4F-B145-03573038F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7B46E-31A5-A94C-991E-31ED84120A29}"/>
              </a:ext>
            </a:extLst>
          </p:cNvPr>
          <p:cNvSpPr>
            <a:spLocks noGrp="1"/>
          </p:cNvSpPr>
          <p:nvPr>
            <p:ph type="sldNum" sz="quarter" idx="12"/>
          </p:nvPr>
        </p:nvSpPr>
        <p:spPr/>
        <p:txBody>
          <a:bodyPr/>
          <a:lstStyle/>
          <a:p>
            <a:fld id="{AD95D18C-7584-4C44-8925-85D39EE47154}" type="slidenum">
              <a:rPr lang="en-US" smtClean="0"/>
              <a:t>‹#›</a:t>
            </a:fld>
            <a:endParaRPr lang="en-US"/>
          </a:p>
        </p:txBody>
      </p:sp>
    </p:spTree>
    <p:extLst>
      <p:ext uri="{BB962C8B-B14F-4D97-AF65-F5344CB8AC3E}">
        <p14:creationId xmlns:p14="http://schemas.microsoft.com/office/powerpoint/2010/main" val="38716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249E-F9C3-5D4B-8A74-E30157D4C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EBF474-16F1-1B4E-ABC1-5958EDF13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8B9B0-F2A2-D34D-B94A-828E3CD7065B}"/>
              </a:ext>
            </a:extLst>
          </p:cNvPr>
          <p:cNvSpPr>
            <a:spLocks noGrp="1"/>
          </p:cNvSpPr>
          <p:nvPr>
            <p:ph type="dt" sz="half" idx="10"/>
          </p:nvPr>
        </p:nvSpPr>
        <p:spPr/>
        <p:txBody>
          <a:bodyPr/>
          <a:lstStyle/>
          <a:p>
            <a:fld id="{E6AF5E2E-9C7A-1844-A0B5-C38BFC2DF720}" type="datetimeFigureOut">
              <a:rPr lang="en-US" smtClean="0"/>
              <a:t>8/30/2020</a:t>
            </a:fld>
            <a:endParaRPr lang="en-US"/>
          </a:p>
        </p:txBody>
      </p:sp>
      <p:sp>
        <p:nvSpPr>
          <p:cNvPr id="5" name="Footer Placeholder 4">
            <a:extLst>
              <a:ext uri="{FF2B5EF4-FFF2-40B4-BE49-F238E27FC236}">
                <a16:creationId xmlns:a16="http://schemas.microsoft.com/office/drawing/2014/main" id="{66025655-E694-784D-88D4-7B5AE15BB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0A146-D6D6-BD42-9B7F-77857CE465B3}"/>
              </a:ext>
            </a:extLst>
          </p:cNvPr>
          <p:cNvSpPr>
            <a:spLocks noGrp="1"/>
          </p:cNvSpPr>
          <p:nvPr>
            <p:ph type="sldNum" sz="quarter" idx="12"/>
          </p:nvPr>
        </p:nvSpPr>
        <p:spPr/>
        <p:txBody>
          <a:bodyPr/>
          <a:lstStyle/>
          <a:p>
            <a:fld id="{AD95D18C-7584-4C44-8925-85D39EE47154}" type="slidenum">
              <a:rPr lang="en-US" smtClean="0"/>
              <a:t>‹#›</a:t>
            </a:fld>
            <a:endParaRPr lang="en-US"/>
          </a:p>
        </p:txBody>
      </p:sp>
    </p:spTree>
    <p:extLst>
      <p:ext uri="{BB962C8B-B14F-4D97-AF65-F5344CB8AC3E}">
        <p14:creationId xmlns:p14="http://schemas.microsoft.com/office/powerpoint/2010/main" val="403244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0EB9-0ED3-C14B-B296-ABA761C485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A4D2B6-5E05-974C-8451-DBBD6B1DD5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E00348-8EEF-894B-B981-69269A6E029C}"/>
              </a:ext>
            </a:extLst>
          </p:cNvPr>
          <p:cNvSpPr>
            <a:spLocks noGrp="1"/>
          </p:cNvSpPr>
          <p:nvPr>
            <p:ph type="dt" sz="half" idx="10"/>
          </p:nvPr>
        </p:nvSpPr>
        <p:spPr/>
        <p:txBody>
          <a:bodyPr/>
          <a:lstStyle/>
          <a:p>
            <a:fld id="{E6AF5E2E-9C7A-1844-A0B5-C38BFC2DF720}" type="datetimeFigureOut">
              <a:rPr lang="en-US" smtClean="0"/>
              <a:t>8/30/2020</a:t>
            </a:fld>
            <a:endParaRPr lang="en-US"/>
          </a:p>
        </p:txBody>
      </p:sp>
      <p:sp>
        <p:nvSpPr>
          <p:cNvPr id="5" name="Footer Placeholder 4">
            <a:extLst>
              <a:ext uri="{FF2B5EF4-FFF2-40B4-BE49-F238E27FC236}">
                <a16:creationId xmlns:a16="http://schemas.microsoft.com/office/drawing/2014/main" id="{1EA549FC-D9B0-5E45-93FA-90060C798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19158-13F2-B341-A94E-AB59BFCAF591}"/>
              </a:ext>
            </a:extLst>
          </p:cNvPr>
          <p:cNvSpPr>
            <a:spLocks noGrp="1"/>
          </p:cNvSpPr>
          <p:nvPr>
            <p:ph type="sldNum" sz="quarter" idx="12"/>
          </p:nvPr>
        </p:nvSpPr>
        <p:spPr/>
        <p:txBody>
          <a:bodyPr/>
          <a:lstStyle/>
          <a:p>
            <a:fld id="{AD95D18C-7584-4C44-8925-85D39EE47154}" type="slidenum">
              <a:rPr lang="en-US" smtClean="0"/>
              <a:t>‹#›</a:t>
            </a:fld>
            <a:endParaRPr lang="en-US"/>
          </a:p>
        </p:txBody>
      </p:sp>
    </p:spTree>
    <p:extLst>
      <p:ext uri="{BB962C8B-B14F-4D97-AF65-F5344CB8AC3E}">
        <p14:creationId xmlns:p14="http://schemas.microsoft.com/office/powerpoint/2010/main" val="37279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951A-E6F3-6448-9B9B-BD00EF0F1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08DA2-CCC1-7E44-8ED2-3F469943B6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4DCDD-7791-314F-A496-19CADBB47C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9D8C1A-1808-7442-A46B-51744771FA38}"/>
              </a:ext>
            </a:extLst>
          </p:cNvPr>
          <p:cNvSpPr>
            <a:spLocks noGrp="1"/>
          </p:cNvSpPr>
          <p:nvPr>
            <p:ph type="dt" sz="half" idx="10"/>
          </p:nvPr>
        </p:nvSpPr>
        <p:spPr/>
        <p:txBody>
          <a:bodyPr/>
          <a:lstStyle/>
          <a:p>
            <a:fld id="{E6AF5E2E-9C7A-1844-A0B5-C38BFC2DF720}" type="datetimeFigureOut">
              <a:rPr lang="en-US" smtClean="0"/>
              <a:t>8/30/2020</a:t>
            </a:fld>
            <a:endParaRPr lang="en-US"/>
          </a:p>
        </p:txBody>
      </p:sp>
      <p:sp>
        <p:nvSpPr>
          <p:cNvPr id="6" name="Footer Placeholder 5">
            <a:extLst>
              <a:ext uri="{FF2B5EF4-FFF2-40B4-BE49-F238E27FC236}">
                <a16:creationId xmlns:a16="http://schemas.microsoft.com/office/drawing/2014/main" id="{6AA7C347-EF06-DD47-88ED-78EA6E376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311EE5-D7C5-1E4A-9556-E8321D701116}"/>
              </a:ext>
            </a:extLst>
          </p:cNvPr>
          <p:cNvSpPr>
            <a:spLocks noGrp="1"/>
          </p:cNvSpPr>
          <p:nvPr>
            <p:ph type="sldNum" sz="quarter" idx="12"/>
          </p:nvPr>
        </p:nvSpPr>
        <p:spPr/>
        <p:txBody>
          <a:bodyPr/>
          <a:lstStyle/>
          <a:p>
            <a:fld id="{AD95D18C-7584-4C44-8925-85D39EE47154}" type="slidenum">
              <a:rPr lang="en-US" smtClean="0"/>
              <a:t>‹#›</a:t>
            </a:fld>
            <a:endParaRPr lang="en-US"/>
          </a:p>
        </p:txBody>
      </p:sp>
    </p:spTree>
    <p:extLst>
      <p:ext uri="{BB962C8B-B14F-4D97-AF65-F5344CB8AC3E}">
        <p14:creationId xmlns:p14="http://schemas.microsoft.com/office/powerpoint/2010/main" val="24917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EA485-6198-F043-9279-6BE5DDB9E7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8D16E-89C0-7642-BD64-DF7FAD4AA1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CDA338-93D2-5C4B-B308-5C2E424C6F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E6A53-C575-3A4D-A05D-C1B073F4F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68728-D767-BF46-BE73-F9254D725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00A10F-5389-0744-B8D3-D47F3F50F084}"/>
              </a:ext>
            </a:extLst>
          </p:cNvPr>
          <p:cNvSpPr>
            <a:spLocks noGrp="1"/>
          </p:cNvSpPr>
          <p:nvPr>
            <p:ph type="dt" sz="half" idx="10"/>
          </p:nvPr>
        </p:nvSpPr>
        <p:spPr/>
        <p:txBody>
          <a:bodyPr/>
          <a:lstStyle/>
          <a:p>
            <a:fld id="{E6AF5E2E-9C7A-1844-A0B5-C38BFC2DF720}" type="datetimeFigureOut">
              <a:rPr lang="en-US" smtClean="0"/>
              <a:t>8/30/2020</a:t>
            </a:fld>
            <a:endParaRPr lang="en-US"/>
          </a:p>
        </p:txBody>
      </p:sp>
      <p:sp>
        <p:nvSpPr>
          <p:cNvPr id="8" name="Footer Placeholder 7">
            <a:extLst>
              <a:ext uri="{FF2B5EF4-FFF2-40B4-BE49-F238E27FC236}">
                <a16:creationId xmlns:a16="http://schemas.microsoft.com/office/drawing/2014/main" id="{6DDF2362-2063-0241-899C-3B17227E8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E20087-18C0-2847-8D26-16E580A64110}"/>
              </a:ext>
            </a:extLst>
          </p:cNvPr>
          <p:cNvSpPr>
            <a:spLocks noGrp="1"/>
          </p:cNvSpPr>
          <p:nvPr>
            <p:ph type="sldNum" sz="quarter" idx="12"/>
          </p:nvPr>
        </p:nvSpPr>
        <p:spPr/>
        <p:txBody>
          <a:bodyPr/>
          <a:lstStyle/>
          <a:p>
            <a:fld id="{AD95D18C-7584-4C44-8925-85D39EE47154}" type="slidenum">
              <a:rPr lang="en-US" smtClean="0"/>
              <a:t>‹#›</a:t>
            </a:fld>
            <a:endParaRPr lang="en-US"/>
          </a:p>
        </p:txBody>
      </p:sp>
    </p:spTree>
    <p:extLst>
      <p:ext uri="{BB962C8B-B14F-4D97-AF65-F5344CB8AC3E}">
        <p14:creationId xmlns:p14="http://schemas.microsoft.com/office/powerpoint/2010/main" val="325537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D145-3AEA-CC4B-B48E-843149AC4E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3E269-52FB-C342-A683-65FB6F696FA4}"/>
              </a:ext>
            </a:extLst>
          </p:cNvPr>
          <p:cNvSpPr>
            <a:spLocks noGrp="1"/>
          </p:cNvSpPr>
          <p:nvPr>
            <p:ph type="dt" sz="half" idx="10"/>
          </p:nvPr>
        </p:nvSpPr>
        <p:spPr/>
        <p:txBody>
          <a:bodyPr/>
          <a:lstStyle/>
          <a:p>
            <a:fld id="{E6AF5E2E-9C7A-1844-A0B5-C38BFC2DF720}" type="datetimeFigureOut">
              <a:rPr lang="en-US" smtClean="0"/>
              <a:t>8/30/2020</a:t>
            </a:fld>
            <a:endParaRPr lang="en-US"/>
          </a:p>
        </p:txBody>
      </p:sp>
      <p:sp>
        <p:nvSpPr>
          <p:cNvPr id="4" name="Footer Placeholder 3">
            <a:extLst>
              <a:ext uri="{FF2B5EF4-FFF2-40B4-BE49-F238E27FC236}">
                <a16:creationId xmlns:a16="http://schemas.microsoft.com/office/drawing/2014/main" id="{A80D614D-60A8-2243-853B-140C0DFC7A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7F6EC6-76A0-274D-A4D8-78C2AE94790B}"/>
              </a:ext>
            </a:extLst>
          </p:cNvPr>
          <p:cNvSpPr>
            <a:spLocks noGrp="1"/>
          </p:cNvSpPr>
          <p:nvPr>
            <p:ph type="sldNum" sz="quarter" idx="12"/>
          </p:nvPr>
        </p:nvSpPr>
        <p:spPr/>
        <p:txBody>
          <a:bodyPr/>
          <a:lstStyle/>
          <a:p>
            <a:fld id="{AD95D18C-7584-4C44-8925-85D39EE47154}" type="slidenum">
              <a:rPr lang="en-US" smtClean="0"/>
              <a:t>‹#›</a:t>
            </a:fld>
            <a:endParaRPr lang="en-US"/>
          </a:p>
        </p:txBody>
      </p:sp>
    </p:spTree>
    <p:extLst>
      <p:ext uri="{BB962C8B-B14F-4D97-AF65-F5344CB8AC3E}">
        <p14:creationId xmlns:p14="http://schemas.microsoft.com/office/powerpoint/2010/main" val="2497823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A26D1-D9EB-CB48-8926-1EFBF8B04115}"/>
              </a:ext>
            </a:extLst>
          </p:cNvPr>
          <p:cNvSpPr>
            <a:spLocks noGrp="1"/>
          </p:cNvSpPr>
          <p:nvPr>
            <p:ph type="dt" sz="half" idx="10"/>
          </p:nvPr>
        </p:nvSpPr>
        <p:spPr/>
        <p:txBody>
          <a:bodyPr/>
          <a:lstStyle/>
          <a:p>
            <a:fld id="{E6AF5E2E-9C7A-1844-A0B5-C38BFC2DF720}" type="datetimeFigureOut">
              <a:rPr lang="en-US" smtClean="0"/>
              <a:t>8/30/2020</a:t>
            </a:fld>
            <a:endParaRPr lang="en-US"/>
          </a:p>
        </p:txBody>
      </p:sp>
      <p:sp>
        <p:nvSpPr>
          <p:cNvPr id="3" name="Footer Placeholder 2">
            <a:extLst>
              <a:ext uri="{FF2B5EF4-FFF2-40B4-BE49-F238E27FC236}">
                <a16:creationId xmlns:a16="http://schemas.microsoft.com/office/drawing/2014/main" id="{D32B80E2-B8F2-AA4B-970C-52D2F32882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188813-E773-4C4D-BC76-2E53ADB55B27}"/>
              </a:ext>
            </a:extLst>
          </p:cNvPr>
          <p:cNvSpPr>
            <a:spLocks noGrp="1"/>
          </p:cNvSpPr>
          <p:nvPr>
            <p:ph type="sldNum" sz="quarter" idx="12"/>
          </p:nvPr>
        </p:nvSpPr>
        <p:spPr/>
        <p:txBody>
          <a:bodyPr/>
          <a:lstStyle/>
          <a:p>
            <a:fld id="{AD95D18C-7584-4C44-8925-85D39EE47154}" type="slidenum">
              <a:rPr lang="en-US" smtClean="0"/>
              <a:t>‹#›</a:t>
            </a:fld>
            <a:endParaRPr lang="en-US"/>
          </a:p>
        </p:txBody>
      </p:sp>
    </p:spTree>
    <p:extLst>
      <p:ext uri="{BB962C8B-B14F-4D97-AF65-F5344CB8AC3E}">
        <p14:creationId xmlns:p14="http://schemas.microsoft.com/office/powerpoint/2010/main" val="236631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A364-78CC-5B48-9B2A-CEF9CD5BE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0EB55E-A1B9-FD44-A474-D5577704F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128303-7AB9-F54A-BACE-4D970E0C7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5C9CF-89C1-0B4E-A224-01CEDF74F116}"/>
              </a:ext>
            </a:extLst>
          </p:cNvPr>
          <p:cNvSpPr>
            <a:spLocks noGrp="1"/>
          </p:cNvSpPr>
          <p:nvPr>
            <p:ph type="dt" sz="half" idx="10"/>
          </p:nvPr>
        </p:nvSpPr>
        <p:spPr/>
        <p:txBody>
          <a:bodyPr/>
          <a:lstStyle/>
          <a:p>
            <a:fld id="{E6AF5E2E-9C7A-1844-A0B5-C38BFC2DF720}" type="datetimeFigureOut">
              <a:rPr lang="en-US" smtClean="0"/>
              <a:t>8/30/2020</a:t>
            </a:fld>
            <a:endParaRPr lang="en-US"/>
          </a:p>
        </p:txBody>
      </p:sp>
      <p:sp>
        <p:nvSpPr>
          <p:cNvPr id="6" name="Footer Placeholder 5">
            <a:extLst>
              <a:ext uri="{FF2B5EF4-FFF2-40B4-BE49-F238E27FC236}">
                <a16:creationId xmlns:a16="http://schemas.microsoft.com/office/drawing/2014/main" id="{A93A07A6-DB78-394D-89F8-D17698509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97CC7-DBFC-6C4E-B235-9227AFDE0225}"/>
              </a:ext>
            </a:extLst>
          </p:cNvPr>
          <p:cNvSpPr>
            <a:spLocks noGrp="1"/>
          </p:cNvSpPr>
          <p:nvPr>
            <p:ph type="sldNum" sz="quarter" idx="12"/>
          </p:nvPr>
        </p:nvSpPr>
        <p:spPr/>
        <p:txBody>
          <a:bodyPr/>
          <a:lstStyle/>
          <a:p>
            <a:fld id="{AD95D18C-7584-4C44-8925-85D39EE47154}" type="slidenum">
              <a:rPr lang="en-US" smtClean="0"/>
              <a:t>‹#›</a:t>
            </a:fld>
            <a:endParaRPr lang="en-US"/>
          </a:p>
        </p:txBody>
      </p:sp>
    </p:spTree>
    <p:extLst>
      <p:ext uri="{BB962C8B-B14F-4D97-AF65-F5344CB8AC3E}">
        <p14:creationId xmlns:p14="http://schemas.microsoft.com/office/powerpoint/2010/main" val="53096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8B79-35A2-554A-83E4-68F41D523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BCF5C8-F71C-9E4A-9A7C-4BA7850BEB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484778-E6E3-D54F-9847-7320E1D47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BB1B8-B018-4645-B393-63CCC3FB1A3C}"/>
              </a:ext>
            </a:extLst>
          </p:cNvPr>
          <p:cNvSpPr>
            <a:spLocks noGrp="1"/>
          </p:cNvSpPr>
          <p:nvPr>
            <p:ph type="dt" sz="half" idx="10"/>
          </p:nvPr>
        </p:nvSpPr>
        <p:spPr/>
        <p:txBody>
          <a:bodyPr/>
          <a:lstStyle/>
          <a:p>
            <a:fld id="{E6AF5E2E-9C7A-1844-A0B5-C38BFC2DF720}" type="datetimeFigureOut">
              <a:rPr lang="en-US" smtClean="0"/>
              <a:t>8/30/2020</a:t>
            </a:fld>
            <a:endParaRPr lang="en-US"/>
          </a:p>
        </p:txBody>
      </p:sp>
      <p:sp>
        <p:nvSpPr>
          <p:cNvPr id="6" name="Footer Placeholder 5">
            <a:extLst>
              <a:ext uri="{FF2B5EF4-FFF2-40B4-BE49-F238E27FC236}">
                <a16:creationId xmlns:a16="http://schemas.microsoft.com/office/drawing/2014/main" id="{412756C9-BD50-6240-80B7-893E3CF51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376A6-2DD5-A741-B5A6-D522A3F5C068}"/>
              </a:ext>
            </a:extLst>
          </p:cNvPr>
          <p:cNvSpPr>
            <a:spLocks noGrp="1"/>
          </p:cNvSpPr>
          <p:nvPr>
            <p:ph type="sldNum" sz="quarter" idx="12"/>
          </p:nvPr>
        </p:nvSpPr>
        <p:spPr/>
        <p:txBody>
          <a:bodyPr/>
          <a:lstStyle/>
          <a:p>
            <a:fld id="{AD95D18C-7584-4C44-8925-85D39EE47154}" type="slidenum">
              <a:rPr lang="en-US" smtClean="0"/>
              <a:t>‹#›</a:t>
            </a:fld>
            <a:endParaRPr lang="en-US"/>
          </a:p>
        </p:txBody>
      </p:sp>
    </p:spTree>
    <p:extLst>
      <p:ext uri="{BB962C8B-B14F-4D97-AF65-F5344CB8AC3E}">
        <p14:creationId xmlns:p14="http://schemas.microsoft.com/office/powerpoint/2010/main" val="417453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BDE5BD-D4A5-C446-BACD-8B1996361B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7E5EA9-C81F-2A49-B20C-1F9201F7BF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A6C8F-091C-3C42-ADA5-7C1CD0A28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F5E2E-9C7A-1844-A0B5-C38BFC2DF720}" type="datetimeFigureOut">
              <a:rPr lang="en-US" smtClean="0"/>
              <a:t>8/30/2020</a:t>
            </a:fld>
            <a:endParaRPr lang="en-US"/>
          </a:p>
        </p:txBody>
      </p:sp>
      <p:sp>
        <p:nvSpPr>
          <p:cNvPr id="5" name="Footer Placeholder 4">
            <a:extLst>
              <a:ext uri="{FF2B5EF4-FFF2-40B4-BE49-F238E27FC236}">
                <a16:creationId xmlns:a16="http://schemas.microsoft.com/office/drawing/2014/main" id="{6AC2FAB3-CD2B-D94B-927E-59DB869680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34E7FA-1A3C-964A-BCBE-7A32F3392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5D18C-7584-4C44-8925-85D39EE47154}" type="slidenum">
              <a:rPr lang="en-US" smtClean="0"/>
              <a:t>‹#›</a:t>
            </a:fld>
            <a:endParaRPr lang="en-US"/>
          </a:p>
        </p:txBody>
      </p:sp>
    </p:spTree>
    <p:extLst>
      <p:ext uri="{BB962C8B-B14F-4D97-AF65-F5344CB8AC3E}">
        <p14:creationId xmlns:p14="http://schemas.microsoft.com/office/powerpoint/2010/main" val="4239631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1669-744D-4445-8493-3AAB9F8F8E92}"/>
              </a:ext>
            </a:extLst>
          </p:cNvPr>
          <p:cNvSpPr>
            <a:spLocks noGrp="1"/>
          </p:cNvSpPr>
          <p:nvPr>
            <p:ph type="ctrTitle"/>
          </p:nvPr>
        </p:nvSpPr>
        <p:spPr/>
        <p:txBody>
          <a:bodyPr/>
          <a:lstStyle/>
          <a:p>
            <a:r>
              <a:rPr lang="en-US"/>
              <a:t>Determination of dipolemoment</a:t>
            </a:r>
          </a:p>
        </p:txBody>
      </p:sp>
      <p:sp>
        <p:nvSpPr>
          <p:cNvPr id="3" name="Subtitle 2">
            <a:extLst>
              <a:ext uri="{FF2B5EF4-FFF2-40B4-BE49-F238E27FC236}">
                <a16:creationId xmlns:a16="http://schemas.microsoft.com/office/drawing/2014/main" id="{B85D2C2D-E600-1C41-88B9-C6666309E96E}"/>
              </a:ext>
            </a:extLst>
          </p:cNvPr>
          <p:cNvSpPr>
            <a:spLocks noGrp="1"/>
          </p:cNvSpPr>
          <p:nvPr>
            <p:ph type="subTitle" idx="1"/>
          </p:nvPr>
        </p:nvSpPr>
        <p:spPr/>
        <p:txBody>
          <a:bodyPr/>
          <a:lstStyle/>
          <a:p>
            <a:r>
              <a:rPr lang="en-US"/>
              <a:t>Name of the instructor : U.Nithya M.Sc.,M.Phil.,</a:t>
            </a:r>
          </a:p>
        </p:txBody>
      </p:sp>
    </p:spTree>
    <p:extLst>
      <p:ext uri="{BB962C8B-B14F-4D97-AF65-F5344CB8AC3E}">
        <p14:creationId xmlns:p14="http://schemas.microsoft.com/office/powerpoint/2010/main" val="198140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FA3B18E-F843-6340-8151-5FFBC437C2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03608"/>
            <a:ext cx="10377488" cy="6036469"/>
          </a:xfrm>
        </p:spPr>
      </p:pic>
    </p:spTree>
    <p:extLst>
      <p:ext uri="{BB962C8B-B14F-4D97-AF65-F5344CB8AC3E}">
        <p14:creationId xmlns:p14="http://schemas.microsoft.com/office/powerpoint/2010/main" val="328026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1545F3A-18EC-BF45-B35C-4368C77314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075" y="678657"/>
            <a:ext cx="10515600" cy="5518546"/>
          </a:xfrm>
        </p:spPr>
      </p:pic>
    </p:spTree>
    <p:extLst>
      <p:ext uri="{BB962C8B-B14F-4D97-AF65-F5344CB8AC3E}">
        <p14:creationId xmlns:p14="http://schemas.microsoft.com/office/powerpoint/2010/main" val="816309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589D270-4FD6-4147-91F5-8B89086C3E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63724"/>
            <a:ext cx="10515600" cy="5494214"/>
          </a:xfrm>
        </p:spPr>
      </p:pic>
    </p:spTree>
    <p:extLst>
      <p:ext uri="{BB962C8B-B14F-4D97-AF65-F5344CB8AC3E}">
        <p14:creationId xmlns:p14="http://schemas.microsoft.com/office/powerpoint/2010/main" val="355449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59903C-7AC8-2144-836C-BFE84B891A48}"/>
              </a:ext>
            </a:extLst>
          </p:cNvPr>
          <p:cNvSpPr>
            <a:spLocks noGrp="1"/>
          </p:cNvSpPr>
          <p:nvPr>
            <p:ph idx="1"/>
          </p:nvPr>
        </p:nvSpPr>
        <p:spPr>
          <a:xfrm>
            <a:off x="597099" y="446484"/>
            <a:ext cx="10515600" cy="5965031"/>
          </a:xfrm>
        </p:spPr>
        <p:txBody>
          <a:bodyPr/>
          <a:lstStyle/>
          <a:p>
            <a:pPr marL="0" indent="0">
              <a:buNone/>
            </a:pPr>
            <a:r>
              <a:rPr lang="en-US">
                <a:solidFill>
                  <a:schemeClr val="accent2">
                    <a:lumMod val="50000"/>
                  </a:schemeClr>
                </a:solidFill>
              </a:rPr>
              <a:t>Dilute solution method</a:t>
            </a:r>
          </a:p>
          <a:p>
            <a:pPr marL="0" indent="0">
              <a:buNone/>
            </a:pPr>
            <a:r>
              <a:rPr lang="en-US">
                <a:solidFill>
                  <a:schemeClr val="accent2">
                    <a:lumMod val="50000"/>
                  </a:schemeClr>
                </a:solidFill>
              </a:rPr>
              <a:t>      </a:t>
            </a:r>
            <a:r>
              <a:rPr lang="en-US"/>
              <a:t>        This method is based on the assumption that ehen a polar substance is dissolved in a non polar solvent the total polarisation of the dilute solute is equal to the sum of the polarizations of the solvent and the solute. Thus</a:t>
            </a:r>
          </a:p>
          <a:p>
            <a:pPr marL="0" indent="0">
              <a:buNone/>
            </a:pPr>
            <a:r>
              <a:rPr lang="en-US"/>
              <a:t>              P</a:t>
            </a:r>
            <a:r>
              <a:rPr lang="en-US" baseline="-25000"/>
              <a:t>solu</a:t>
            </a:r>
            <a:r>
              <a:rPr lang="en-US"/>
              <a:t>= x</a:t>
            </a:r>
            <a:r>
              <a:rPr lang="en-US" baseline="-25000"/>
              <a:t>A</a:t>
            </a:r>
            <a:r>
              <a:rPr lang="en-US"/>
              <a:t>P</a:t>
            </a:r>
            <a:r>
              <a:rPr lang="en-US" baseline="-25000"/>
              <a:t>A</a:t>
            </a:r>
            <a:r>
              <a:rPr lang="en-US"/>
              <a:t>+x</a:t>
            </a:r>
            <a:r>
              <a:rPr lang="en-US" baseline="-25000"/>
              <a:t>B</a:t>
            </a:r>
            <a:r>
              <a:rPr lang="en-US"/>
              <a:t>P</a:t>
            </a:r>
            <a:r>
              <a:rPr lang="en-US" baseline="-25000"/>
              <a:t>B</a:t>
            </a:r>
          </a:p>
          <a:p>
            <a:r>
              <a:rPr lang="en-US"/>
              <a:t>Where x</a:t>
            </a:r>
            <a:r>
              <a:rPr lang="en-US" baseline="-25000"/>
              <a:t>A</a:t>
            </a:r>
            <a:r>
              <a:rPr lang="en-US"/>
              <a:t>and x</a:t>
            </a:r>
            <a:r>
              <a:rPr lang="en-US" baseline="-25000"/>
              <a:t>B </a:t>
            </a:r>
            <a:r>
              <a:rPr lang="en-US"/>
              <a:t>are the mole fractions of the non polar solvent and solute respectively.</a:t>
            </a:r>
          </a:p>
          <a:p>
            <a:r>
              <a:rPr lang="en-US"/>
              <a:t>P</a:t>
            </a:r>
            <a:r>
              <a:rPr lang="en-US" baseline="-25000"/>
              <a:t>A </a:t>
            </a:r>
            <a:r>
              <a:rPr lang="en-US"/>
              <a:t>and P</a:t>
            </a:r>
            <a:r>
              <a:rPr lang="en-US" baseline="-25000"/>
              <a:t>B</a:t>
            </a:r>
            <a:r>
              <a:rPr lang="en-US"/>
              <a:t>are their polarizations.</a:t>
            </a:r>
          </a:p>
          <a:p>
            <a:r>
              <a:rPr lang="en-US"/>
              <a:t>M</a:t>
            </a:r>
            <a:r>
              <a:rPr lang="en-US" baseline="-25000"/>
              <a:t>A</a:t>
            </a:r>
            <a:r>
              <a:rPr lang="en-US"/>
              <a:t>and M</a:t>
            </a:r>
            <a:r>
              <a:rPr lang="en-US" baseline="-25000"/>
              <a:t>b</a:t>
            </a:r>
            <a:r>
              <a:rPr lang="en-US"/>
              <a:t>are the molecular weight of the solvent and solute</a:t>
            </a:r>
          </a:p>
          <a:p>
            <a:r>
              <a:rPr lang="en-US"/>
              <a:t>p is the density of the solutions</a:t>
            </a:r>
          </a:p>
          <a:p>
            <a:pPr marL="0" indent="0">
              <a:buNone/>
            </a:pPr>
            <a:r>
              <a:rPr lang="en-US"/>
              <a:t>             P</a:t>
            </a:r>
            <a:r>
              <a:rPr lang="en-US" baseline="-25000"/>
              <a:t>solu</a:t>
            </a:r>
            <a:r>
              <a:rPr lang="en-US"/>
              <a:t>= [D-1/D+2] [x</a:t>
            </a:r>
            <a:r>
              <a:rPr lang="en-US" baseline="-25000"/>
              <a:t>A</a:t>
            </a:r>
            <a:r>
              <a:rPr lang="en-US"/>
              <a:t>M</a:t>
            </a:r>
            <a:r>
              <a:rPr lang="en-US" baseline="-25000"/>
              <a:t>A</a:t>
            </a:r>
            <a:r>
              <a:rPr lang="en-US"/>
              <a:t>+x</a:t>
            </a:r>
            <a:r>
              <a:rPr lang="en-US" baseline="-25000"/>
              <a:t>B</a:t>
            </a:r>
            <a:r>
              <a:rPr lang="en-US"/>
              <a:t>M</a:t>
            </a:r>
            <a:r>
              <a:rPr lang="en-US" baseline="-25000"/>
              <a:t>B</a:t>
            </a:r>
            <a:r>
              <a:rPr lang="en-US"/>
              <a:t>/p]</a:t>
            </a:r>
          </a:p>
          <a:p>
            <a:pPr marL="0" indent="0">
              <a:buNone/>
            </a:pPr>
            <a:endParaRPr lang="en-US"/>
          </a:p>
          <a:p>
            <a:pPr marL="0" indent="0">
              <a:buNone/>
            </a:pPr>
            <a:endParaRPr lang="en-US"/>
          </a:p>
        </p:txBody>
      </p:sp>
    </p:spTree>
    <p:extLst>
      <p:ext uri="{BB962C8B-B14F-4D97-AF65-F5344CB8AC3E}">
        <p14:creationId xmlns:p14="http://schemas.microsoft.com/office/powerpoint/2010/main" val="347633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6000A-2042-7A4A-8ED9-8A1359AB34F6}"/>
              </a:ext>
            </a:extLst>
          </p:cNvPr>
          <p:cNvSpPr>
            <a:spLocks noGrp="1"/>
          </p:cNvSpPr>
          <p:nvPr>
            <p:ph idx="1"/>
          </p:nvPr>
        </p:nvSpPr>
        <p:spPr>
          <a:xfrm>
            <a:off x="1231106" y="950516"/>
            <a:ext cx="10515600" cy="4835922"/>
          </a:xfrm>
        </p:spPr>
        <p:txBody>
          <a:bodyPr/>
          <a:lstStyle/>
          <a:p>
            <a:r>
              <a:rPr lang="en-US"/>
              <a:t> By measuring the dielectric constants of the solution and solvent</a:t>
            </a:r>
          </a:p>
          <a:p>
            <a:r>
              <a:rPr lang="en-US"/>
              <a:t> P</a:t>
            </a:r>
            <a:r>
              <a:rPr lang="en-US" baseline="-25000"/>
              <a:t>A </a:t>
            </a:r>
            <a:r>
              <a:rPr lang="en-US"/>
              <a:t>and P</a:t>
            </a:r>
            <a:r>
              <a:rPr lang="en-US" baseline="-25000"/>
              <a:t>b</a:t>
            </a:r>
            <a:r>
              <a:rPr lang="en-US"/>
              <a:t>can be measured knowing the composition of the solution we can get the values of X</a:t>
            </a:r>
            <a:r>
              <a:rPr lang="en-US" baseline="-25000"/>
              <a:t>A</a:t>
            </a:r>
            <a:r>
              <a:rPr lang="en-US"/>
              <a:t>and X</a:t>
            </a:r>
            <a:r>
              <a:rPr lang="en-US" baseline="-25000"/>
              <a:t>B</a:t>
            </a:r>
            <a:r>
              <a:rPr lang="en-US"/>
              <a:t>. From these  P</a:t>
            </a:r>
            <a:r>
              <a:rPr lang="en-US" baseline="-25000"/>
              <a:t>B </a:t>
            </a:r>
            <a:r>
              <a:rPr lang="en-US"/>
              <a:t>can be calculated using the above equation.</a:t>
            </a:r>
          </a:p>
          <a:p>
            <a:pPr marL="0" indent="0">
              <a:buNone/>
            </a:pPr>
            <a:endParaRPr lang="en-US"/>
          </a:p>
        </p:txBody>
      </p:sp>
    </p:spTree>
    <p:extLst>
      <p:ext uri="{BB962C8B-B14F-4D97-AF65-F5344CB8AC3E}">
        <p14:creationId xmlns:p14="http://schemas.microsoft.com/office/powerpoint/2010/main" val="77676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7BCFC6-4FC6-DC44-A52A-6D012FEF11AB}"/>
              </a:ext>
            </a:extLst>
          </p:cNvPr>
          <p:cNvSpPr>
            <a:spLocks noGrp="1"/>
          </p:cNvSpPr>
          <p:nvPr>
            <p:ph idx="1"/>
          </p:nvPr>
        </p:nvSpPr>
        <p:spPr>
          <a:xfrm>
            <a:off x="838200" y="767953"/>
            <a:ext cx="10515600" cy="5409010"/>
          </a:xfrm>
        </p:spPr>
        <p:txBody>
          <a:bodyPr/>
          <a:lstStyle/>
          <a:p>
            <a:pPr marL="0" indent="0">
              <a:buNone/>
            </a:pPr>
            <a:r>
              <a:rPr lang="en-US"/>
              <a:t> </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THANK YOU</a:t>
            </a:r>
          </a:p>
        </p:txBody>
      </p:sp>
    </p:spTree>
    <p:extLst>
      <p:ext uri="{BB962C8B-B14F-4D97-AF65-F5344CB8AC3E}">
        <p14:creationId xmlns:p14="http://schemas.microsoft.com/office/powerpoint/2010/main" val="183277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E5D06-E80D-5645-ADC2-50128B6F97D8}"/>
              </a:ext>
            </a:extLst>
          </p:cNvPr>
          <p:cNvSpPr>
            <a:spLocks noGrp="1"/>
          </p:cNvSpPr>
          <p:nvPr>
            <p:ph idx="1"/>
          </p:nvPr>
        </p:nvSpPr>
        <p:spPr>
          <a:xfrm>
            <a:off x="838200" y="1089422"/>
            <a:ext cx="10515600" cy="5087540"/>
          </a:xfrm>
        </p:spPr>
        <p:txBody>
          <a:bodyPr/>
          <a:lstStyle/>
          <a:p>
            <a:pPr marL="0" indent="0">
              <a:buNone/>
            </a:pPr>
            <a:r>
              <a:rPr lang="en-US">
                <a:solidFill>
                  <a:schemeClr val="accent2">
                    <a:lumMod val="50000"/>
                  </a:schemeClr>
                </a:solidFill>
              </a:rPr>
              <a:t>Determination of dipolemoment:</a:t>
            </a:r>
          </a:p>
          <a:p>
            <a:pPr marL="514350" indent="-514350">
              <a:buAutoNum type="alphaLcParenR"/>
            </a:pPr>
            <a:r>
              <a:rPr lang="en-US"/>
              <a:t>Temperature method (Vapour Density Method)</a:t>
            </a:r>
          </a:p>
          <a:p>
            <a:pPr marL="0" indent="0">
              <a:buNone/>
            </a:pPr>
            <a:r>
              <a:rPr lang="en-US"/>
              <a:t>        polar molecules</a:t>
            </a:r>
          </a:p>
          <a:p>
            <a:pPr marL="0" indent="0">
              <a:buNone/>
            </a:pPr>
            <a:r>
              <a:rPr lang="en-US"/>
              <a:t>            P=P</a:t>
            </a:r>
            <a:r>
              <a:rPr lang="en-US" baseline="-25000"/>
              <a:t>I</a:t>
            </a:r>
            <a:r>
              <a:rPr lang="en-US"/>
              <a:t>+ P</a:t>
            </a:r>
            <a:r>
              <a:rPr lang="en-US" baseline="-25000"/>
              <a:t>o</a:t>
            </a:r>
            <a:endParaRPr lang="en-US"/>
          </a:p>
          <a:p>
            <a:pPr marL="0" indent="0">
              <a:buNone/>
            </a:pPr>
            <a:r>
              <a:rPr lang="en-US"/>
              <a:t>    </a:t>
            </a:r>
          </a:p>
        </p:txBody>
      </p:sp>
      <p:pic>
        <p:nvPicPr>
          <p:cNvPr id="2" name="Picture 3">
            <a:extLst>
              <a:ext uri="{FF2B5EF4-FFF2-40B4-BE49-F238E27FC236}">
                <a16:creationId xmlns:a16="http://schemas.microsoft.com/office/drawing/2014/main" id="{B3B96E15-9769-0C42-BD61-77EADA856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4" y="3125392"/>
            <a:ext cx="6447235" cy="2643186"/>
          </a:xfrm>
          <a:prstGeom prst="rect">
            <a:avLst/>
          </a:prstGeom>
        </p:spPr>
      </p:pic>
    </p:spTree>
    <p:extLst>
      <p:ext uri="{BB962C8B-B14F-4D97-AF65-F5344CB8AC3E}">
        <p14:creationId xmlns:p14="http://schemas.microsoft.com/office/powerpoint/2010/main" val="15636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9D0F8C-96FA-8F49-BB90-B44C70F5C6F1}"/>
              </a:ext>
            </a:extLst>
          </p:cNvPr>
          <p:cNvSpPr>
            <a:spLocks noGrp="1"/>
          </p:cNvSpPr>
          <p:nvPr>
            <p:ph idx="1"/>
          </p:nvPr>
        </p:nvSpPr>
        <p:spPr>
          <a:xfrm>
            <a:off x="838200" y="1035844"/>
            <a:ext cx="10515600" cy="5141119"/>
          </a:xfrm>
        </p:spPr>
        <p:txBody>
          <a:bodyPr/>
          <a:lstStyle/>
          <a:p>
            <a:pPr marL="0" indent="0">
              <a:buNone/>
            </a:pPr>
            <a:r>
              <a:rPr lang="en-US"/>
              <a:t>This equation may be written in the form</a:t>
            </a:r>
          </a:p>
          <a:p>
            <a:pPr marL="0" indent="0">
              <a:buNone/>
            </a:pPr>
            <a:r>
              <a:rPr lang="en-US"/>
              <a:t>       P= A+ B/T</a:t>
            </a:r>
          </a:p>
          <a:p>
            <a:pPr marL="0" indent="0">
              <a:buNone/>
            </a:pPr>
            <a:r>
              <a:rPr lang="en-US"/>
              <a:t> </a:t>
            </a:r>
            <a:endParaRPr lang="en-US">
              <a:solidFill>
                <a:srgbClr val="333333"/>
              </a:solidFill>
              <a:latin typeface="Arial" panose="020B0604020202020204" pitchFamily="34" charset="0"/>
            </a:endParaRPr>
          </a:p>
          <a:p>
            <a:pPr marL="0" indent="0">
              <a:buNone/>
            </a:pPr>
            <a:r>
              <a:rPr lang="en-US">
                <a:solidFill>
                  <a:srgbClr val="333333"/>
                </a:solidFill>
                <a:latin typeface="Arial" panose="020B0604020202020204" pitchFamily="34" charset="0"/>
              </a:rPr>
              <a:t> </a:t>
            </a:r>
          </a:p>
          <a:p>
            <a:pPr marL="0" indent="0">
              <a:buNone/>
            </a:pPr>
            <a:endParaRPr lang="en-US"/>
          </a:p>
          <a:p>
            <a:pPr marL="0" indent="0">
              <a:buNone/>
            </a:pPr>
            <a:r>
              <a:rPr lang="en-US"/>
              <a:t>The slope of the line is given by</a:t>
            </a:r>
          </a:p>
          <a:p>
            <a:pPr marL="0" indent="0">
              <a:buNone/>
            </a:pPr>
            <a:endParaRPr lang="en-US"/>
          </a:p>
          <a:p>
            <a:pPr marL="0" indent="0">
              <a:buNone/>
            </a:pPr>
            <a:endParaRPr lang="en-US"/>
          </a:p>
          <a:p>
            <a:pPr marL="0" indent="0">
              <a:buNone/>
            </a:pPr>
            <a:endParaRPr lang="en-US"/>
          </a:p>
          <a:p>
            <a:pPr marL="0" indent="0">
              <a:buNone/>
            </a:pPr>
            <a:r>
              <a:rPr lang="en-US"/>
              <a:t>from which diPolemoment can be calculated</a:t>
            </a:r>
          </a:p>
        </p:txBody>
      </p:sp>
      <p:pic>
        <p:nvPicPr>
          <p:cNvPr id="5" name="Picture 5">
            <a:extLst>
              <a:ext uri="{FF2B5EF4-FFF2-40B4-BE49-F238E27FC236}">
                <a16:creationId xmlns:a16="http://schemas.microsoft.com/office/drawing/2014/main" id="{6ACE7F68-6961-2649-96C7-77B7533C1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453" y="2124783"/>
            <a:ext cx="8820547" cy="1143484"/>
          </a:xfrm>
          <a:prstGeom prst="rect">
            <a:avLst/>
          </a:prstGeom>
        </p:spPr>
      </p:pic>
      <p:pic>
        <p:nvPicPr>
          <p:cNvPr id="7" name="Picture 7">
            <a:extLst>
              <a:ext uri="{FF2B5EF4-FFF2-40B4-BE49-F238E27FC236}">
                <a16:creationId xmlns:a16="http://schemas.microsoft.com/office/drawing/2014/main" id="{27D97014-4719-F14E-99F2-B4CCFA813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357207"/>
            <a:ext cx="8128000" cy="1143484"/>
          </a:xfrm>
          <a:prstGeom prst="rect">
            <a:avLst/>
          </a:prstGeom>
        </p:spPr>
      </p:pic>
    </p:spTree>
    <p:extLst>
      <p:ext uri="{BB962C8B-B14F-4D97-AF65-F5344CB8AC3E}">
        <p14:creationId xmlns:p14="http://schemas.microsoft.com/office/powerpoint/2010/main" val="373766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E08CB-E817-464A-9C9A-4759EA23A2C0}"/>
              </a:ext>
            </a:extLst>
          </p:cNvPr>
          <p:cNvSpPr>
            <a:spLocks noGrp="1"/>
          </p:cNvSpPr>
          <p:nvPr>
            <p:ph idx="1"/>
          </p:nvPr>
        </p:nvSpPr>
        <p:spPr>
          <a:xfrm>
            <a:off x="838200" y="688776"/>
            <a:ext cx="10515600" cy="5480447"/>
          </a:xfrm>
        </p:spPr>
        <p:txBody>
          <a:bodyPr/>
          <a:lstStyle/>
          <a:p>
            <a:pPr marL="0" indent="0">
              <a:buNone/>
            </a:pPr>
            <a:r>
              <a:rPr lang="en-US"/>
              <a:t>We further know that</a:t>
            </a:r>
          </a:p>
          <a:p>
            <a:pPr marL="0" indent="0">
              <a:buNone/>
            </a:pPr>
            <a:endParaRPr lang="en-US"/>
          </a:p>
          <a:p>
            <a:pPr marL="0" indent="0">
              <a:buNone/>
            </a:pPr>
            <a:endParaRPr lang="en-US"/>
          </a:p>
          <a:p>
            <a:pPr marL="0" indent="0">
              <a:buNone/>
            </a:pPr>
            <a:endParaRPr lang="en-US"/>
          </a:p>
          <a:p>
            <a:pPr marL="0" indent="0">
              <a:buNone/>
            </a:pPr>
            <a:endParaRPr lang="en-US"/>
          </a:p>
          <a:p>
            <a:r>
              <a:rPr lang="en-US"/>
              <a:t>Dielectric constant D and the p of a vapour are measured at a series of temperature,P,the total molar olarization is calculated from above equation for various temperature.</a:t>
            </a:r>
          </a:p>
          <a:p>
            <a:r>
              <a:rPr lang="en-US"/>
              <a:t>Pis plotted against 1/T</a:t>
            </a:r>
          </a:p>
          <a:p>
            <a:r>
              <a:rPr lang="en-US"/>
              <a:t>We get a straight line.</a:t>
            </a:r>
          </a:p>
          <a:p>
            <a:r>
              <a:rPr lang="en-US"/>
              <a:t>The slope of the line gives B.</a:t>
            </a:r>
          </a:p>
        </p:txBody>
      </p:sp>
      <p:pic>
        <p:nvPicPr>
          <p:cNvPr id="6" name="Picture 6">
            <a:extLst>
              <a:ext uri="{FF2B5EF4-FFF2-40B4-BE49-F238E27FC236}">
                <a16:creationId xmlns:a16="http://schemas.microsoft.com/office/drawing/2014/main" id="{E704D917-2205-294A-8F30-6D34F2A05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410891"/>
            <a:ext cx="8128000" cy="1446610"/>
          </a:xfrm>
          <a:prstGeom prst="rect">
            <a:avLst/>
          </a:prstGeom>
        </p:spPr>
      </p:pic>
    </p:spTree>
    <p:extLst>
      <p:ext uri="{BB962C8B-B14F-4D97-AF65-F5344CB8AC3E}">
        <p14:creationId xmlns:p14="http://schemas.microsoft.com/office/powerpoint/2010/main" val="23168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9E01E-8C52-334D-94F9-18CD3AB69141}"/>
              </a:ext>
            </a:extLst>
          </p:cNvPr>
          <p:cNvSpPr>
            <a:spLocks noGrp="1"/>
          </p:cNvSpPr>
          <p:nvPr>
            <p:ph idx="1"/>
          </p:nvPr>
        </p:nvSpPr>
        <p:spPr>
          <a:xfrm>
            <a:off x="838200" y="625078"/>
            <a:ext cx="10515600" cy="5551885"/>
          </a:xfrm>
        </p:spPr>
        <p:txBody>
          <a:bodyPr/>
          <a:lstStyle/>
          <a:p>
            <a:pPr marL="0" indent="0">
              <a:buNone/>
            </a:pPr>
            <a:endParaRPr lang="en-US"/>
          </a:p>
          <a:p>
            <a:pPr marL="0" indent="0">
              <a:buNone/>
            </a:pPr>
            <a:endParaRPr lang="en-US"/>
          </a:p>
          <a:p>
            <a:pPr marL="0" indent="0">
              <a:buNone/>
            </a:pPr>
            <a:endParaRPr lang="en-US"/>
          </a:p>
          <a:p>
            <a:pPr marL="0" indent="0">
              <a:buNone/>
            </a:pPr>
            <a:r>
              <a:rPr lang="en-US"/>
              <a:t>Substituting for π, N,K we get dipolemoment equal to 0.0128√B</a:t>
            </a:r>
          </a:p>
          <a:p>
            <a:pPr marL="0" indent="0">
              <a:buNone/>
            </a:pPr>
            <a:endParaRPr lang="en-US"/>
          </a:p>
        </p:txBody>
      </p:sp>
      <p:pic>
        <p:nvPicPr>
          <p:cNvPr id="6" name="Picture 6">
            <a:extLst>
              <a:ext uri="{FF2B5EF4-FFF2-40B4-BE49-F238E27FC236}">
                <a16:creationId xmlns:a16="http://schemas.microsoft.com/office/drawing/2014/main" id="{E4911C95-9FCA-1A4B-9F33-F664551CF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406" y="982267"/>
            <a:ext cx="6180150" cy="1059196"/>
          </a:xfrm>
          <a:prstGeom prst="rect">
            <a:avLst/>
          </a:prstGeom>
        </p:spPr>
      </p:pic>
      <p:pic>
        <p:nvPicPr>
          <p:cNvPr id="2" name="Picture 3">
            <a:extLst>
              <a:ext uri="{FF2B5EF4-FFF2-40B4-BE49-F238E27FC236}">
                <a16:creationId xmlns:a16="http://schemas.microsoft.com/office/drawing/2014/main" id="{B6398843-B339-4447-9A6D-64C5A3B2F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56" y="2678906"/>
            <a:ext cx="9608343" cy="3554016"/>
          </a:xfrm>
          <a:prstGeom prst="rect">
            <a:avLst/>
          </a:prstGeom>
        </p:spPr>
      </p:pic>
    </p:spTree>
    <p:extLst>
      <p:ext uri="{BB962C8B-B14F-4D97-AF65-F5344CB8AC3E}">
        <p14:creationId xmlns:p14="http://schemas.microsoft.com/office/powerpoint/2010/main" val="350247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B789E-2E87-6D41-9BE7-AC5A9828E847}"/>
              </a:ext>
            </a:extLst>
          </p:cNvPr>
          <p:cNvSpPr>
            <a:spLocks noGrp="1"/>
          </p:cNvSpPr>
          <p:nvPr>
            <p:ph idx="1"/>
          </p:nvPr>
        </p:nvSpPr>
        <p:spPr>
          <a:xfrm>
            <a:off x="838200" y="750094"/>
            <a:ext cx="10515600" cy="5426869"/>
          </a:xfrm>
        </p:spPr>
        <p:txBody>
          <a:bodyPr/>
          <a:lstStyle/>
          <a:p>
            <a:r>
              <a:rPr lang="en-US"/>
              <a:t> For polar molecules we can calculate the dipolemoment from the sloe of the curve eg. CH</a:t>
            </a:r>
            <a:r>
              <a:rPr lang="en-US" baseline="-25000"/>
              <a:t>3 </a:t>
            </a:r>
            <a:r>
              <a:rPr lang="en-US"/>
              <a:t>Cl, HCl</a:t>
            </a:r>
          </a:p>
          <a:p>
            <a:r>
              <a:rPr lang="en-US"/>
              <a:t> From non – polar molecules dipolemoment equal to zero,soB=0.</a:t>
            </a:r>
          </a:p>
          <a:p>
            <a:r>
              <a:rPr lang="en-US"/>
              <a:t> Therefore the plot of p against 1/T is parallel to the 1/T axis.ie the total molar polarisation is independent of temperature eg.ccl</a:t>
            </a:r>
            <a:r>
              <a:rPr lang="en-US" baseline="-25000"/>
              <a:t>4,</a:t>
            </a:r>
            <a:r>
              <a:rPr lang="en-US"/>
              <a:t>cH</a:t>
            </a:r>
            <a:r>
              <a:rPr lang="en-US" baseline="-25000"/>
              <a:t>4.</a:t>
            </a:r>
          </a:p>
          <a:p>
            <a:pPr marL="0" indent="0">
              <a:buNone/>
            </a:pPr>
            <a:r>
              <a:rPr lang="en-US">
                <a:solidFill>
                  <a:schemeClr val="accent2"/>
                </a:solidFill>
              </a:rPr>
              <a:t>LIMITATIONS OF THE METHOD:</a:t>
            </a:r>
          </a:p>
          <a:p>
            <a:pPr marL="514350" indent="-514350">
              <a:buFont typeface="+mj-lt"/>
              <a:buAutoNum type="arabicPeriod"/>
            </a:pPr>
            <a:r>
              <a:rPr lang="en-US"/>
              <a:t>   The experimental part itself  is difficult</a:t>
            </a:r>
          </a:p>
          <a:p>
            <a:pPr marL="514350" indent="-514350">
              <a:buFont typeface="+mj-lt"/>
              <a:buAutoNum type="arabicPeriod"/>
            </a:pPr>
            <a:r>
              <a:rPr lang="en-US"/>
              <a:t>   For substance which decompose on heating the dipolemoment cannot be measured by this method.</a:t>
            </a:r>
          </a:p>
        </p:txBody>
      </p:sp>
    </p:spTree>
    <p:extLst>
      <p:ext uri="{BB962C8B-B14F-4D97-AF65-F5344CB8AC3E}">
        <p14:creationId xmlns:p14="http://schemas.microsoft.com/office/powerpoint/2010/main" val="81769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AA99F-6672-B341-9BEB-67B65D1BC123}"/>
              </a:ext>
            </a:extLst>
          </p:cNvPr>
          <p:cNvSpPr>
            <a:spLocks noGrp="1"/>
          </p:cNvSpPr>
          <p:nvPr>
            <p:ph idx="1"/>
          </p:nvPr>
        </p:nvSpPr>
        <p:spPr>
          <a:xfrm>
            <a:off x="838200" y="635198"/>
            <a:ext cx="10515600" cy="5587604"/>
          </a:xfrm>
        </p:spPr>
        <p:txBody>
          <a:bodyPr>
            <a:normAutofit fontScale="92500" lnSpcReduction="20000"/>
          </a:bodyPr>
          <a:lstStyle/>
          <a:p>
            <a:pPr marL="0" indent="0">
              <a:buNone/>
            </a:pPr>
            <a:r>
              <a:rPr lang="en-US"/>
              <a:t> </a:t>
            </a:r>
            <a:r>
              <a:rPr lang="en-US">
                <a:solidFill>
                  <a:schemeClr val="accent2">
                    <a:lumMod val="50000"/>
                  </a:schemeClr>
                </a:solidFill>
              </a:rPr>
              <a:t>Refractivity method:</a:t>
            </a:r>
          </a:p>
          <a:p>
            <a:r>
              <a:rPr lang="en-US"/>
              <a:t> The temperature method described above has a restricted use because the temperature range available for making the measurement is limited.</a:t>
            </a:r>
          </a:p>
          <a:p>
            <a:r>
              <a:rPr lang="en-US"/>
              <a:t> so refractivity method is used.</a:t>
            </a:r>
          </a:p>
          <a:p>
            <a:r>
              <a:rPr lang="en-US"/>
              <a:t> This method depends upon the behaviour of polar molecules in the alternating field of high frequency.</a:t>
            </a:r>
          </a:p>
          <a:p>
            <a:r>
              <a:rPr lang="en-US"/>
              <a:t> If an electric field is suddenly turned off or the field is reversed suddenly the polar molecules held in the field will require a finite time to lose their partial allignment and to reach a state of random or new orientations. This time telaxation is called relaxation time.</a:t>
            </a:r>
          </a:p>
          <a:p>
            <a:r>
              <a:rPr lang="en-US"/>
              <a:t> if this reversal is done at low frequences the molecule can follow the field and total molar polarisation P remains constant.</a:t>
            </a:r>
          </a:p>
          <a:p>
            <a:r>
              <a:rPr lang="en-US"/>
              <a:t> At higher frequencies the molecule cannot stay in phase with the field. </a:t>
            </a:r>
          </a:p>
          <a:p>
            <a:r>
              <a:rPr lang="en-US"/>
              <a:t> The totalmolar polarisation decreases due to a decrease in orientation polarisation P</a:t>
            </a:r>
            <a:r>
              <a:rPr lang="en-US" baseline="-25000"/>
              <a:t>0</a:t>
            </a:r>
            <a:endParaRPr lang="en-US"/>
          </a:p>
          <a:p>
            <a:pPr marL="0" indent="0">
              <a:buNone/>
            </a:pPr>
            <a:r>
              <a:rPr lang="en-US"/>
              <a:t> This occurs near a frequency range of 10</a:t>
            </a:r>
            <a:r>
              <a:rPr lang="en-US" baseline="30000"/>
              <a:t>10</a:t>
            </a:r>
            <a:r>
              <a:rPr lang="en-US"/>
              <a:t>-10</a:t>
            </a:r>
            <a:r>
              <a:rPr lang="en-US" baseline="30000"/>
              <a:t>12</a:t>
            </a:r>
            <a:r>
              <a:rPr lang="en-US"/>
              <a:t>Hz </a:t>
            </a:r>
          </a:p>
        </p:txBody>
      </p:sp>
    </p:spTree>
    <p:extLst>
      <p:ext uri="{BB962C8B-B14F-4D97-AF65-F5344CB8AC3E}">
        <p14:creationId xmlns:p14="http://schemas.microsoft.com/office/powerpoint/2010/main" val="558867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282A5-04AF-AA4C-A884-B5810B351F85}"/>
              </a:ext>
            </a:extLst>
          </p:cNvPr>
          <p:cNvSpPr>
            <a:spLocks noGrp="1"/>
          </p:cNvSpPr>
          <p:nvPr>
            <p:ph idx="1"/>
          </p:nvPr>
        </p:nvSpPr>
        <p:spPr>
          <a:xfrm>
            <a:off x="838200" y="563760"/>
            <a:ext cx="10515600" cy="5730479"/>
          </a:xfrm>
        </p:spPr>
        <p:txBody>
          <a:bodyPr>
            <a:normAutofit fontScale="92500"/>
          </a:bodyPr>
          <a:lstStyle/>
          <a:p>
            <a:r>
              <a:rPr lang="en-US"/>
              <a:t>At still higher frequencies thus only the induced polarisation P</a:t>
            </a:r>
            <a:r>
              <a:rPr lang="en-US" baseline="-25000"/>
              <a:t>I</a:t>
            </a:r>
            <a:r>
              <a:rPr lang="en-US"/>
              <a:t> remains.</a:t>
            </a:r>
          </a:p>
          <a:p>
            <a:r>
              <a:rPr lang="en-US"/>
              <a:t> This induced polarization results from the displacement of both electrons and nuclei in the alternating field and P</a:t>
            </a:r>
            <a:r>
              <a:rPr lang="en-US" baseline="-25000"/>
              <a:t>I </a:t>
            </a:r>
            <a:r>
              <a:rPr lang="en-US"/>
              <a:t>=P</a:t>
            </a:r>
            <a:r>
              <a:rPr lang="en-US" baseline="-25000"/>
              <a:t>E</a:t>
            </a:r>
            <a:r>
              <a:rPr lang="en-US"/>
              <a:t>+P</a:t>
            </a:r>
            <a:r>
              <a:rPr lang="en-US" baseline="-25000"/>
              <a:t>A.</a:t>
            </a:r>
          </a:p>
          <a:p>
            <a:r>
              <a:rPr lang="en-US"/>
              <a:t> At still higher frequencies,as a result total molar polarisation decreases once again.</a:t>
            </a:r>
          </a:p>
          <a:p>
            <a:r>
              <a:rPr lang="en-US"/>
              <a:t> At higher frequencies direct measurement of capacitance is thus not possible and the only conviently measurable Property to determine dielectric constant is the refractive index which according to the Maxwell’s Theory can be expressed as.    </a:t>
            </a:r>
          </a:p>
          <a:p>
            <a:pPr marL="0" indent="0">
              <a:buNone/>
            </a:pPr>
            <a:r>
              <a:rPr lang="en-US"/>
              <a:t>                                   D=n</a:t>
            </a:r>
            <a:r>
              <a:rPr lang="en-US" baseline="30000"/>
              <a:t>2</a:t>
            </a:r>
            <a:endParaRPr lang="en-US"/>
          </a:p>
          <a:p>
            <a:r>
              <a:rPr lang="en-US"/>
              <a:t>Thus the clausius – Mosotti equation then becomes</a:t>
            </a:r>
          </a:p>
          <a:p>
            <a:pPr marL="0" indent="0">
              <a:buNone/>
            </a:pPr>
            <a:endParaRPr lang="en-US"/>
          </a:p>
          <a:p>
            <a:pPr marL="0" indent="0">
              <a:buNone/>
            </a:pPr>
            <a:r>
              <a:rPr lang="en-US"/>
              <a:t> </a:t>
            </a: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241040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C64EDCF-BDEF-C640-8730-0D1DD2E26C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 y="660400"/>
            <a:ext cx="10965655" cy="5516563"/>
          </a:xfrm>
        </p:spPr>
      </p:pic>
    </p:spTree>
    <p:extLst>
      <p:ext uri="{BB962C8B-B14F-4D97-AF65-F5344CB8AC3E}">
        <p14:creationId xmlns:p14="http://schemas.microsoft.com/office/powerpoint/2010/main" val="1261700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Determination of dipolemoment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919361498802</dc:creator>
  <cp:lastModifiedBy>919361498802</cp:lastModifiedBy>
  <cp:revision>12</cp:revision>
  <dcterms:created xsi:type="dcterms:W3CDTF">2020-08-27T07:33:22Z</dcterms:created>
  <dcterms:modified xsi:type="dcterms:W3CDTF">2020-08-30T13:14:34Z</dcterms:modified>
</cp:coreProperties>
</file>